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63" r:id="rId5"/>
    <p:sldId id="264" r:id="rId6"/>
    <p:sldId id="265" r:id="rId7"/>
    <p:sldId id="266" r:id="rId8"/>
    <p:sldId id="259" r:id="rId9"/>
    <p:sldId id="260" r:id="rId10"/>
    <p:sldId id="261" r:id="rId11"/>
    <p:sldId id="262" r:id="rId12"/>
  </p:sldIdLst>
  <p:sldSz cx="9144000" cy="5143500" type="screen16x9"/>
  <p:notesSz cx="6858000" cy="9144000"/>
  <p:embeddedFontLst>
    <p:embeddedFont>
      <p:font typeface="Public Sans" charset="0"/>
      <p:regular r:id="rId14"/>
    </p:embeddedFont>
    <p:embeddedFont>
      <p:font typeface="EB Garamond" charset="0"/>
      <p:regular r:id="rId15"/>
      <p:bold r:id="rId16"/>
      <p:italic r:id="rId17"/>
      <p:boldItalic r:id="rId18"/>
    </p:embeddedFont>
    <p:embeddedFont>
      <p:font typeface="EB Garamond Medium" charset="0"/>
      <p:regular r:id="rId19"/>
    </p:embeddedFont>
    <p:embeddedFont>
      <p:font typeface="Calibri"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00" d="100"/>
          <a:sy n="100" d="100"/>
        </p:scale>
        <p:origin x="-516" y="13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0" y="2259951"/>
            <a:ext cx="4019550"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smtClean="0"/>
              <a:t>“Library Management System”</a:t>
            </a:r>
            <a:endParaRPr lang="en-US"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p>
        </p:txBody>
      </p:sp>
      <p:pic>
        <p:nvPicPr>
          <p:cNvPr id="1834" name="Google Shape;1834;p209"/>
          <p:cNvPicPr preferRelativeResize="0"/>
          <p:nvPr/>
        </p:nvPicPr>
        <p:blipFill rotWithShape="1">
          <a:blip r:embed="rId3"/>
          <a:srcRect l="-43430" t="2430" r="43429" b="-2429"/>
          <a:stretch>
            <a:fillRect/>
          </a:stretch>
        </p:blipFill>
        <p:spPr>
          <a:xfrm>
            <a:off x="805815" y="-454025"/>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2006027"/>
            <a:ext cx="2722200" cy="738623"/>
          </a:xfrm>
          <a:prstGeom prst="rect">
            <a:avLst/>
          </a:prstGeom>
          <a:noFill/>
          <a:ln>
            <a:noFill/>
          </a:ln>
        </p:spPr>
        <p:txBody>
          <a:bodyPr spcFirstLastPara="1" wrap="square" lIns="91425" tIns="45700" rIns="91425" bIns="45700" anchor="ctr" anchorCtr="0">
            <a:spAutoFit/>
          </a:bodyPr>
          <a:lstStyle/>
          <a:p>
            <a:pPr marL="0" lvl="0" indent="0"/>
            <a:r>
              <a:rPr lang="en-US" dirty="0" smtClean="0">
                <a:solidFill>
                  <a:srgbClr val="BD8738"/>
                </a:solidFill>
              </a:rPr>
              <a:t>https://github.com/Ravivarman123/library-management-system</a:t>
            </a:r>
            <a:endParaRPr lang="en-US" dirty="0">
              <a:solidFill>
                <a:srgbClr val="BD8738"/>
              </a:solidFill>
            </a:endParaRPr>
          </a:p>
        </p:txBody>
      </p:sp>
      <p:sp>
        <p:nvSpPr>
          <p:cNvPr id="3" name="TextBox 2"/>
          <p:cNvSpPr txBox="1"/>
          <p:nvPr/>
        </p:nvSpPr>
        <p:spPr>
          <a:xfrm>
            <a:off x="3755573" y="2615592"/>
            <a:ext cx="3055957" cy="306705"/>
          </a:xfrm>
          <a:prstGeom prst="rect">
            <a:avLst/>
          </a:prstGeom>
          <a:noFill/>
        </p:spPr>
        <p:txBody>
          <a:bodyPr wrap="square">
            <a:spAutoFit/>
          </a:bodyPr>
          <a:lstStyle/>
          <a:p>
            <a:r>
              <a:rPr lang="en-IN"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a:solidFill>
                  <a:schemeClr val="lt2"/>
                </a:solidFill>
                <a:latin typeface="EB Garamond" panose="00000500000000000000"/>
                <a:ea typeface="EB Garamond" panose="00000500000000000000"/>
                <a:cs typeface="EB Garamond" panose="00000500000000000000"/>
                <a:sym typeface="EB Garamond" panose="00000500000000000000"/>
              </a:rPr>
              <a:t>Your Project Name</a:t>
            </a:r>
            <a:endParaRPr sz="183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buNone/>
            </a:pPr>
            <a:r>
              <a:rPr lang="en-US" dirty="0" smtClean="0"/>
              <a:t>Library Management System</a:t>
            </a:r>
            <a:endParaRPr lang="en-US"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10" y="1954819"/>
          <a:ext cx="4279525" cy="2377290"/>
        </p:xfrm>
        <a:graphic>
          <a:graphicData uri="http://schemas.openxmlformats.org/drawingml/2006/table">
            <a:tbl>
              <a:tblPr>
                <a:noFill/>
                <a:tableStyleId>{11988E83-D4C4-4DDE-B1E8-2A12097C507F}</a:tableStyleId>
              </a:tblPr>
              <a:tblGrid>
                <a:gridCol w="1739400"/>
                <a:gridCol w="1725800"/>
                <a:gridCol w="814325"/>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96240">
                <a:tc>
                  <a:txBody>
                    <a:bodyPr/>
                    <a:lstStyle/>
                    <a:p>
                      <a:pPr marL="0" lvl="0" indent="0" algn="l" rtl="0">
                        <a:spcBef>
                          <a:spcPts val="0"/>
                        </a:spcBef>
                        <a:spcAft>
                          <a:spcPts val="0"/>
                        </a:spcAft>
                        <a:buNone/>
                      </a:pPr>
                      <a:r>
                        <a:rPr lang="en-US" dirty="0" smtClean="0">
                          <a:solidFill>
                            <a:schemeClr val="bg1"/>
                          </a:solidFill>
                        </a:rPr>
                        <a:t>2105a3561</a:t>
                      </a:r>
                      <a:endParaRPr lang="en-US"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Ravi</a:t>
                      </a:r>
                      <a:r>
                        <a:rPr lang="en-US" baseline="0" dirty="0" smtClean="0">
                          <a:solidFill>
                            <a:schemeClr val="bg1"/>
                          </a:solidFill>
                        </a:rPr>
                        <a:t>  </a:t>
                      </a:r>
                      <a:r>
                        <a:rPr lang="en-US" baseline="0" dirty="0" err="1" smtClean="0">
                          <a:solidFill>
                            <a:schemeClr val="bg1"/>
                          </a:solidFill>
                        </a:rPr>
                        <a:t>Varman</a:t>
                      </a:r>
                      <a:r>
                        <a:rPr lang="en-US" baseline="0" dirty="0" smtClean="0">
                          <a:solidFill>
                            <a:schemeClr val="bg1"/>
                          </a:solidFill>
                        </a:rPr>
                        <a:t> R</a:t>
                      </a:r>
                      <a:endParaRPr lang="en-US"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smtClean="0">
                          <a:solidFill>
                            <a:schemeClr val="bg1"/>
                          </a:solidFill>
                        </a:rPr>
                        <a:t>A35</a:t>
                      </a:r>
                      <a:endParaRPr lang="en-US" dirty="0">
                        <a:solidFill>
                          <a:schemeClr val="bg1"/>
                        </a:solidFill>
                      </a:endParaRPr>
                    </a:p>
                  </a:txBody>
                  <a:tcPr marL="91425" marR="91425" marT="91425" marB="91425"/>
                </a:tc>
              </a:tr>
              <a:tr h="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lvl="0"/>
            <a:r>
              <a:rPr lang="en-IN" dirty="0"/>
              <a:t>SRS for </a:t>
            </a:r>
            <a:r>
              <a:rPr lang="en-IN" dirty="0" smtClean="0"/>
              <a:t>“</a:t>
            </a:r>
            <a:r>
              <a:rPr lang="en-US" dirty="0" smtClean="0"/>
              <a:t>Library Management System </a:t>
            </a:r>
            <a:r>
              <a:rPr lang="en-IN" dirty="0" smtClean="0"/>
              <a:t>"</a:t>
            </a:r>
            <a:endParaRPr lang="en-IN" dirty="0"/>
          </a:p>
        </p:txBody>
      </p:sp>
      <p:sp>
        <p:nvSpPr>
          <p:cNvPr id="5" name="Text Placeholder 4"/>
          <p:cNvSpPr>
            <a:spLocks noGrp="1"/>
          </p:cNvSpPr>
          <p:nvPr>
            <p:ph type="body" idx="1"/>
          </p:nvPr>
        </p:nvSpPr>
        <p:spPr/>
        <p:txBody>
          <a:bodyPr/>
          <a:lstStyle/>
          <a:p>
            <a:r>
              <a:rPr lang="en-IN" dirty="0"/>
              <a:t>Functional Requirements </a:t>
            </a:r>
          </a:p>
        </p:txBody>
      </p:sp>
      <p:sp>
        <p:nvSpPr>
          <p:cNvPr id="6" name="Text Placeholder 5"/>
          <p:cNvSpPr>
            <a:spLocks noGrp="1"/>
          </p:cNvSpPr>
          <p:nvPr>
            <p:ph type="body" idx="2"/>
          </p:nvPr>
        </p:nvSpPr>
        <p:spPr>
          <a:xfrm>
            <a:off x="135731" y="1194361"/>
            <a:ext cx="5930531" cy="3489151"/>
          </a:xfrm>
        </p:spPr>
        <p:txBody>
          <a:bodyPr>
            <a:normAutofit lnSpcReduction="10000"/>
          </a:bodyPr>
          <a:lstStyle/>
          <a:p>
            <a:r>
              <a:rPr lang="en-US" altLang="en-IN" dirty="0" smtClean="0">
                <a:latin typeface="Public Sans" charset="0"/>
                <a:cs typeface="Times New Roman" pitchFamily="18" charset="0"/>
              </a:rPr>
              <a:t>Book </a:t>
            </a:r>
            <a:r>
              <a:rPr lang="en-US" altLang="en-IN" dirty="0" err="1" smtClean="0">
                <a:latin typeface="Public Sans" charset="0"/>
                <a:cs typeface="Times New Roman" pitchFamily="18" charset="0"/>
              </a:rPr>
              <a:t>CatalogingThe</a:t>
            </a:r>
            <a:r>
              <a:rPr lang="en-US" altLang="en-IN" dirty="0" smtClean="0">
                <a:latin typeface="Public Sans" charset="0"/>
                <a:cs typeface="Times New Roman" pitchFamily="18" charset="0"/>
              </a:rPr>
              <a:t> system should allow librarians to add, update, and delete book records, including book title, author name, publisher name, edition, ISBN, and </a:t>
            </a:r>
            <a:r>
              <a:rPr lang="en-US" altLang="en-IN" dirty="0" smtClean="0">
                <a:latin typeface="Public Sans" charset="0"/>
                <a:cs typeface="Times New Roman" pitchFamily="18" charset="0"/>
              </a:rPr>
              <a:t>category.</a:t>
            </a:r>
          </a:p>
          <a:p>
            <a:r>
              <a:rPr lang="en-US" altLang="en-IN" dirty="0" smtClean="0">
                <a:latin typeface="Public Sans" charset="0"/>
                <a:cs typeface="Times New Roman" pitchFamily="18" charset="0"/>
              </a:rPr>
              <a:t>Member </a:t>
            </a:r>
            <a:r>
              <a:rPr lang="en-US" altLang="en-IN" dirty="0" err="1" smtClean="0">
                <a:latin typeface="Public Sans" charset="0"/>
                <a:cs typeface="Times New Roman" pitchFamily="18" charset="0"/>
              </a:rPr>
              <a:t>ManagementThe</a:t>
            </a:r>
            <a:r>
              <a:rPr lang="en-US" altLang="en-IN" dirty="0" smtClean="0">
                <a:latin typeface="Public Sans" charset="0"/>
                <a:cs typeface="Times New Roman" pitchFamily="18" charset="0"/>
              </a:rPr>
              <a:t> system should allow librarians to add, update, and delete member records, including member name, member ID, address, contact information, and membership </a:t>
            </a:r>
            <a:r>
              <a:rPr lang="en-US" altLang="en-IN" dirty="0" smtClean="0">
                <a:latin typeface="Public Sans" charset="0"/>
                <a:cs typeface="Times New Roman" pitchFamily="18" charset="0"/>
              </a:rPr>
              <a:t>status.</a:t>
            </a:r>
          </a:p>
          <a:p>
            <a:r>
              <a:rPr lang="en-US" altLang="en-IN" dirty="0" smtClean="0">
                <a:latin typeface="Public Sans" charset="0"/>
                <a:cs typeface="Times New Roman" pitchFamily="18" charset="0"/>
              </a:rPr>
              <a:t> </a:t>
            </a:r>
            <a:r>
              <a:rPr lang="en-US" altLang="en-IN" dirty="0" smtClean="0">
                <a:latin typeface="Public Sans" charset="0"/>
                <a:cs typeface="Times New Roman" pitchFamily="18" charset="0"/>
              </a:rPr>
              <a:t>Book </a:t>
            </a:r>
            <a:r>
              <a:rPr lang="en-US" altLang="en-IN" dirty="0" err="1" smtClean="0">
                <a:latin typeface="Public Sans" charset="0"/>
                <a:cs typeface="Times New Roman" pitchFamily="18" charset="0"/>
              </a:rPr>
              <a:t>BorrowingThe</a:t>
            </a:r>
            <a:r>
              <a:rPr lang="en-US" altLang="en-IN" dirty="0" smtClean="0">
                <a:latin typeface="Public Sans" charset="0"/>
                <a:cs typeface="Times New Roman" pitchFamily="18" charset="0"/>
              </a:rPr>
              <a:t> system should allow members to borrow books by scanning their member ID card and the book's ISBN code. The system should then update the book's status to 'borrowed' and record the borrowing details, including the member name, book title, and borrowing </a:t>
            </a:r>
            <a:r>
              <a:rPr lang="en-US" altLang="en-IN" dirty="0" smtClean="0">
                <a:latin typeface="Public Sans" charset="0"/>
                <a:cs typeface="Times New Roman" pitchFamily="18" charset="0"/>
              </a:rPr>
              <a:t>date.</a:t>
            </a:r>
          </a:p>
          <a:p>
            <a:r>
              <a:rPr lang="en-US" altLang="en-IN" dirty="0" smtClean="0">
                <a:latin typeface="Public Sans" charset="0"/>
                <a:cs typeface="Times New Roman" pitchFamily="18" charset="0"/>
              </a:rPr>
              <a:t>Book </a:t>
            </a:r>
            <a:r>
              <a:rPr lang="en-US" altLang="en-IN" dirty="0" err="1" smtClean="0">
                <a:latin typeface="Public Sans" charset="0"/>
                <a:cs typeface="Times New Roman" pitchFamily="18" charset="0"/>
              </a:rPr>
              <a:t>ReturnsThe</a:t>
            </a:r>
            <a:r>
              <a:rPr lang="en-US" altLang="en-IN" dirty="0" smtClean="0">
                <a:latin typeface="Public Sans" charset="0"/>
                <a:cs typeface="Times New Roman" pitchFamily="18" charset="0"/>
              </a:rPr>
              <a:t> system should allow members to return books by scanning their member ID card and the book's ISBN code. The system should then update the book's status to 'available' and record the return details, including the member name, book title, and return </a:t>
            </a:r>
            <a:r>
              <a:rPr lang="en-US" altLang="en-IN" dirty="0" smtClean="0">
                <a:latin typeface="Public Sans" charset="0"/>
                <a:cs typeface="Times New Roman" pitchFamily="18" charset="0"/>
              </a:rPr>
              <a:t>date.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a:t>
            </a:r>
            <a:r>
              <a:rPr lang="en-IN" dirty="0" smtClean="0"/>
              <a:t>for </a:t>
            </a:r>
            <a:r>
              <a:rPr lang="en-US" altLang="en-IN" dirty="0" smtClean="0"/>
              <a:t>”</a:t>
            </a:r>
            <a:r>
              <a:rPr lang="en-US" dirty="0" smtClean="0"/>
              <a:t> Library Management System</a:t>
            </a:r>
            <a:r>
              <a:rPr lang="en-US" altLang="en-IN" dirty="0" smtClean="0"/>
              <a:t>”</a:t>
            </a:r>
            <a:endParaRPr lang="en-US" altLang="en-IN" dirty="0"/>
          </a:p>
        </p:txBody>
      </p:sp>
      <p:sp>
        <p:nvSpPr>
          <p:cNvPr id="5" name="Text Placeholder 4"/>
          <p:cNvSpPr>
            <a:spLocks noGrp="1"/>
          </p:cNvSpPr>
          <p:nvPr>
            <p:ph type="body" idx="1"/>
          </p:nvPr>
        </p:nvSpPr>
        <p:spPr/>
        <p:txBody>
          <a:bodyPr/>
          <a:lstStyle/>
          <a:p>
            <a:r>
              <a:rPr lang="en-IN" dirty="0"/>
              <a:t>Non Functional Requirements </a:t>
            </a:r>
          </a:p>
        </p:txBody>
      </p:sp>
      <p:sp>
        <p:nvSpPr>
          <p:cNvPr id="6" name="Text Placeholder 5"/>
          <p:cNvSpPr>
            <a:spLocks noGrp="1"/>
          </p:cNvSpPr>
          <p:nvPr>
            <p:ph type="body" idx="2"/>
          </p:nvPr>
        </p:nvSpPr>
        <p:spPr>
          <a:xfrm>
            <a:off x="135731" y="1194361"/>
            <a:ext cx="5930531" cy="3489151"/>
          </a:xfrm>
        </p:spPr>
        <p:txBody>
          <a:bodyPr>
            <a:normAutofit/>
          </a:bodyPr>
          <a:lstStyle/>
          <a:p>
            <a:r>
              <a:rPr lang="en-US" dirty="0" err="1" smtClean="0"/>
              <a:t>PerformanceThe</a:t>
            </a:r>
            <a:r>
              <a:rPr lang="en-US" dirty="0" smtClean="0"/>
              <a:t> </a:t>
            </a:r>
            <a:r>
              <a:rPr lang="en-US" dirty="0" smtClean="0"/>
              <a:t>system should be able to handle a large number of transactions simultaneously, without significant performance </a:t>
            </a:r>
            <a:r>
              <a:rPr lang="en-US" dirty="0" smtClean="0"/>
              <a:t>degradation.</a:t>
            </a:r>
          </a:p>
          <a:p>
            <a:r>
              <a:rPr lang="en-US" dirty="0" err="1" smtClean="0"/>
              <a:t>SecurityThe</a:t>
            </a:r>
            <a:r>
              <a:rPr lang="en-US" dirty="0" smtClean="0"/>
              <a:t> </a:t>
            </a:r>
            <a:r>
              <a:rPr lang="en-US" dirty="0" smtClean="0"/>
              <a:t>system should provide secure access to authorized personnel only. The system should also ensure the confidentiality and integrity of the data </a:t>
            </a:r>
            <a:r>
              <a:rPr lang="en-US" dirty="0" smtClean="0"/>
              <a:t>stored.</a:t>
            </a:r>
          </a:p>
          <a:p>
            <a:r>
              <a:rPr lang="en-US" dirty="0" err="1" smtClean="0"/>
              <a:t>UsabilityThe</a:t>
            </a:r>
            <a:r>
              <a:rPr lang="en-US" dirty="0" smtClean="0"/>
              <a:t> </a:t>
            </a:r>
            <a:r>
              <a:rPr lang="en-US" dirty="0" smtClean="0"/>
              <a:t>system should have a user-friendly interface that is easy to navigate, and the system's functionality should be intuitive to </a:t>
            </a:r>
            <a:r>
              <a:rPr lang="en-US" dirty="0" smtClean="0"/>
              <a:t>use.</a:t>
            </a:r>
          </a:p>
          <a:p>
            <a:r>
              <a:rPr lang="en-US" dirty="0" err="1" smtClean="0"/>
              <a:t>AvailabilityThe</a:t>
            </a:r>
            <a:r>
              <a:rPr lang="en-US" dirty="0" smtClean="0"/>
              <a:t> </a:t>
            </a:r>
            <a:r>
              <a:rPr lang="en-US" dirty="0" smtClean="0"/>
              <a:t>system should be available 24/7, and the system's downtime should be </a:t>
            </a:r>
            <a:r>
              <a:rPr lang="en-US" dirty="0" smtClean="0"/>
              <a:t>minimal.</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a:t>
            </a:r>
            <a:r>
              <a:rPr lang="en-IN" dirty="0" smtClean="0"/>
              <a:t> </a:t>
            </a:r>
            <a:r>
              <a:rPr lang="en-IN" dirty="0" smtClean="0"/>
              <a:t>“</a:t>
            </a:r>
            <a:r>
              <a:rPr lang="en-US" dirty="0" smtClean="0"/>
              <a:t>Library Management System </a:t>
            </a:r>
            <a:r>
              <a:rPr lang="en-IN" dirty="0" smtClean="0"/>
              <a:t>"</a:t>
            </a:r>
            <a:endParaRPr lang="en-IN" dirty="0"/>
          </a:p>
        </p:txBody>
      </p:sp>
      <p:sp>
        <p:nvSpPr>
          <p:cNvPr id="5" name="Text Placeholder 4"/>
          <p:cNvSpPr>
            <a:spLocks noGrp="1"/>
          </p:cNvSpPr>
          <p:nvPr>
            <p:ph type="body" idx="1"/>
          </p:nvPr>
        </p:nvSpPr>
        <p:spPr/>
        <p:txBody>
          <a:bodyPr/>
          <a:lstStyle/>
          <a:p>
            <a:r>
              <a:rPr lang="en-IN" dirty="0"/>
              <a:t>Software Requirements</a:t>
            </a:r>
          </a:p>
        </p:txBody>
      </p:sp>
      <p:sp>
        <p:nvSpPr>
          <p:cNvPr id="6" name="Text Placeholder 5"/>
          <p:cNvSpPr>
            <a:spLocks noGrp="1"/>
          </p:cNvSpPr>
          <p:nvPr>
            <p:ph type="body" idx="2"/>
          </p:nvPr>
        </p:nvSpPr>
        <p:spPr>
          <a:xfrm>
            <a:off x="135731" y="1194361"/>
            <a:ext cx="5930531" cy="3489151"/>
          </a:xfrm>
        </p:spPr>
        <p:txBody>
          <a:bodyPr/>
          <a:lstStyle/>
          <a:p>
            <a:r>
              <a:rPr lang="en-IN" dirty="0" smtClean="0"/>
              <a:t>usability.</a:t>
            </a:r>
          </a:p>
          <a:p>
            <a:r>
              <a:rPr lang="en-IN" dirty="0" smtClean="0"/>
              <a:t>Availability.</a:t>
            </a:r>
          </a:p>
          <a:p>
            <a:r>
              <a:rPr lang="en-IN" dirty="0" smtClean="0"/>
              <a:t>Deployment requirements of system.</a:t>
            </a:r>
          </a:p>
          <a:p>
            <a:r>
              <a:rPr lang="en-IN" dirty="0" smtClean="0"/>
              <a:t>Architecture requirement.</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a:t>
            </a:r>
            <a:r>
              <a:rPr lang="en-IN" dirty="0" smtClean="0"/>
              <a:t>“</a:t>
            </a:r>
            <a:r>
              <a:rPr lang="en-US" dirty="0" smtClean="0"/>
              <a:t>Library Management System </a:t>
            </a:r>
            <a:r>
              <a:rPr lang="en-IN" dirty="0" smtClean="0"/>
              <a:t>"</a:t>
            </a:r>
            <a:endParaRPr lang="en-IN" dirty="0"/>
          </a:p>
        </p:txBody>
      </p:sp>
      <p:sp>
        <p:nvSpPr>
          <p:cNvPr id="5" name="Text Placeholder 4"/>
          <p:cNvSpPr>
            <a:spLocks noGrp="1"/>
          </p:cNvSpPr>
          <p:nvPr>
            <p:ph type="body" idx="1"/>
          </p:nvPr>
        </p:nvSpPr>
        <p:spPr/>
        <p:txBody>
          <a:bodyPr/>
          <a:lstStyle/>
          <a:p>
            <a:r>
              <a:rPr lang="en-IN" dirty="0"/>
              <a:t>Hardware Requirements</a:t>
            </a:r>
          </a:p>
        </p:txBody>
      </p:sp>
      <p:sp>
        <p:nvSpPr>
          <p:cNvPr id="6" name="Text Placeholder 5"/>
          <p:cNvSpPr>
            <a:spLocks noGrp="1"/>
          </p:cNvSpPr>
          <p:nvPr>
            <p:ph type="body" idx="2"/>
          </p:nvPr>
        </p:nvSpPr>
        <p:spPr>
          <a:xfrm>
            <a:off x="135731" y="1194361"/>
            <a:ext cx="5930531" cy="3489151"/>
          </a:xfrm>
        </p:spPr>
        <p:txBody>
          <a:bodyPr>
            <a:normAutofit/>
          </a:bodyPr>
          <a:lstStyle/>
          <a:p>
            <a:r>
              <a:rPr lang="en-US" altLang="en-IN" dirty="0" smtClean="0"/>
              <a:t>Processor: The system should have a modern processor with a minimum of 2 GHz speed</a:t>
            </a:r>
            <a:r>
              <a:rPr lang="en-US" altLang="en-IN" dirty="0" smtClean="0"/>
              <a:t>.</a:t>
            </a:r>
          </a:p>
          <a:p>
            <a:r>
              <a:rPr lang="en-US" altLang="en-IN" dirty="0" smtClean="0"/>
              <a:t>Memory</a:t>
            </a:r>
            <a:r>
              <a:rPr lang="en-US" altLang="en-IN" dirty="0" smtClean="0"/>
              <a:t>: The system should have a minimum of 2 GB RAM. However, the RAM requirements may vary depending on the size of the database and the number of concurrent users. For larger libraries with high traffic, it may be necessary to have a higher RAM capacity</a:t>
            </a:r>
            <a:r>
              <a:rPr lang="en-US" altLang="en-IN" dirty="0" smtClean="0"/>
              <a:t>.</a:t>
            </a:r>
          </a:p>
          <a:p>
            <a:r>
              <a:rPr lang="en-US" altLang="en-IN" dirty="0" smtClean="0"/>
              <a:t>Hard </a:t>
            </a:r>
            <a:r>
              <a:rPr lang="en-US" altLang="en-IN" dirty="0" smtClean="0"/>
              <a:t>Disk: The system should have sufficient hard disk space to store the software, database, and other necessary files. A minimum of 500 GB hard disk space is recommended. Again, this requirement may vary depending on the size of the database.</a:t>
            </a:r>
            <a:endParaRPr lang="en-US" alt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0" y="236855"/>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5" name="TextBox 4"/>
          <p:cNvSpPr txBox="1"/>
          <p:nvPr/>
        </p:nvSpPr>
        <p:spPr>
          <a:xfrm>
            <a:off x="857250" y="923925"/>
            <a:ext cx="2565126" cy="1169551"/>
          </a:xfrm>
          <a:prstGeom prst="rect">
            <a:avLst/>
          </a:prstGeom>
          <a:noFill/>
        </p:spPr>
        <p:txBody>
          <a:bodyPr wrap="none" rtlCol="0">
            <a:spAutoFit/>
          </a:bodyPr>
          <a:lstStyle/>
          <a:p>
            <a:pPr>
              <a:buFont typeface="Arial" pitchFamily="34" charset="0"/>
              <a:buChar char="•"/>
            </a:pPr>
            <a:r>
              <a:rPr lang="en-US" dirty="0" smtClean="0"/>
              <a:t>Define the requirements.</a:t>
            </a:r>
          </a:p>
          <a:p>
            <a:pPr>
              <a:buFont typeface="Arial" pitchFamily="34" charset="0"/>
              <a:buChar char="•"/>
            </a:pPr>
            <a:r>
              <a:rPr lang="en-US" dirty="0" smtClean="0"/>
              <a:t>Design the database.</a:t>
            </a:r>
          </a:p>
          <a:p>
            <a:pPr>
              <a:buFont typeface="Arial" pitchFamily="34" charset="0"/>
              <a:buChar char="•"/>
            </a:pPr>
            <a:r>
              <a:rPr lang="en-US" dirty="0" smtClean="0"/>
              <a:t>Create the user interface.</a:t>
            </a:r>
          </a:p>
          <a:p>
            <a:pPr>
              <a:buFont typeface="Arial" pitchFamily="34" charset="0"/>
              <a:buChar char="•"/>
            </a:pPr>
            <a:r>
              <a:rPr lang="en-US" dirty="0" smtClean="0"/>
              <a:t>Implement the functionalities.</a:t>
            </a:r>
          </a:p>
          <a:p>
            <a:pPr>
              <a:buFont typeface="Arial" pitchFamily="34" charset="0"/>
              <a:buChar char="•"/>
            </a:pPr>
            <a:r>
              <a:rPr lang="en-US" dirty="0" smtClean="0"/>
              <a:t>Test the system.</a:t>
            </a:r>
            <a:endParaRPr lang="en-US" dirty="0" smtClean="0"/>
          </a:p>
        </p:txBody>
      </p:sp>
      <p:sp>
        <p:nvSpPr>
          <p:cNvPr id="6" name="TextBox 5"/>
          <p:cNvSpPr txBox="1"/>
          <p:nvPr/>
        </p:nvSpPr>
        <p:spPr>
          <a:xfrm>
            <a:off x="809625" y="3609975"/>
            <a:ext cx="6315075" cy="954107"/>
          </a:xfrm>
          <a:prstGeom prst="rect">
            <a:avLst/>
          </a:prstGeom>
          <a:noFill/>
        </p:spPr>
        <p:txBody>
          <a:bodyPr wrap="square" rtlCol="0">
            <a:spAutoFit/>
          </a:bodyPr>
          <a:lstStyle/>
          <a:p>
            <a:pPr>
              <a:buFont typeface="Arial" pitchFamily="34" charset="0"/>
              <a:buChar char="•"/>
            </a:pPr>
            <a:r>
              <a:rPr lang="en-US" dirty="0" smtClean="0"/>
              <a:t>A library management system is a software application that allows libraries to manage their operations more efficiently. It typically includes functionalities for managing library members, books, borrowing and returning of books, generating reports, and more..</a:t>
            </a:r>
            <a:endParaRPr lang="en-US"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realted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632</Words>
  <Application>WPS Presentation</Application>
  <PresentationFormat>On-screen Show (16:9)</PresentationFormat>
  <Paragraphs>66</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Public Sans</vt:lpstr>
      <vt:lpstr>EB Garamond</vt:lpstr>
      <vt:lpstr>EB Garamond Medium</vt:lpstr>
      <vt:lpstr>Noto Sans Symbols</vt:lpstr>
      <vt:lpstr>Times New Roman</vt:lpstr>
      <vt:lpstr>Calibri</vt:lpstr>
      <vt:lpstr>Simple Light</vt:lpstr>
      <vt:lpstr>Slide 1</vt:lpstr>
      <vt:lpstr>Your Project Name</vt:lpstr>
      <vt:lpstr>Slide 3</vt:lpstr>
      <vt:lpstr>SRS for “Library Management System "</vt:lpstr>
      <vt:lpstr>SRS for ” Library Management System”</vt:lpstr>
      <vt:lpstr>SRS for  “Library Management System "</vt:lpstr>
      <vt:lpstr>SRS for “Library Management System "</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23</cp:revision>
  <dcterms:created xsi:type="dcterms:W3CDTF">2020-08-13T11:21:00Z</dcterms:created>
  <dcterms:modified xsi:type="dcterms:W3CDTF">2023-03-10T00:33:36Z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54214EABF06847E6981FD4C4E2226BBF</vt:lpwstr>
  </property>
  <property fmtid="{D5CDD505-2E9C-101B-9397-08002B2CF9AE}" pid="3" name="KSOProductBuildVer">
    <vt:lpwstr>1033-11.2.0.11417</vt:lpwstr>
  </property>
</Properties>
</file>